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6.xml" ContentType="application/vnd.openxmlformats-officedocument.presentationml.slideLayout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slides/slide5.xml" ContentType="application/vnd.openxmlformats-officedocument.presentationml.slide+xml"/>
  <Override PartName="/ppt/slideLayouts/slideLayout14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Layouts/slideLayout7.xml" ContentType="application/vnd.openxmlformats-officedocument.presentationml.slideLayout+xml"/>
  <Override PartName="/ppt/presProps.xml" ContentType="application/vnd.openxmlformats-officedocument.presentationml.presProps+xml"/>
  <Default Extension="jpeg" ContentType="image/jpeg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Default Extension="png" ContentType="image/png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Default Extension="xml" ContentType="application/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viewProps.xml" ContentType="application/vnd.openxmlformats-officedocument.presentationml.viewProps+xml"/>
  <Override PartName="/ppt/slideLayouts/slideLayout13.xml" ContentType="application/vnd.openxmlformats-officedocument.presentationml.slideLayout+xml"/>
  <Default Extension="bin" ContentType="application/vnd.openxmlformats-officedocument.presentationml.printerSettings"/>
  <Override PartName="/ppt/slideLayouts/slideLayout15.xml" ContentType="application/vnd.openxmlformats-officedocument.presentationml.slideLayout+xml"/>
  <Default Extension="rels" ContentType="application/vnd.openxmlformats-package.relationships+xml"/>
  <Override PartName="/ppt/slides/slide9.xml" ContentType="application/vnd.openxmlformats-officedocument.presentationml.slide+xml"/>
  <Override PartName="/ppt/slides/slide6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>
        <p:scale>
          <a:sx n="150" d="100"/>
          <a:sy n="150" d="100"/>
        </p:scale>
        <p:origin x="-1256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4" Type="http://schemas.openxmlformats.org/officeDocument/2006/relationships/presProps" Target="presProps.xml"/><Relationship Id="rId4" Type="http://schemas.openxmlformats.org/officeDocument/2006/relationships/slide" Target="slides/slide3.xml"/><Relationship Id="rId7" Type="http://schemas.openxmlformats.org/officeDocument/2006/relationships/slide" Target="slides/slide6.xml"/><Relationship Id="rId11" Type="http://schemas.openxmlformats.org/officeDocument/2006/relationships/slide" Target="slides/slide1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6" Type="http://schemas.openxmlformats.org/officeDocument/2006/relationships/theme" Target="theme/theme1.xml"/><Relationship Id="rId8" Type="http://schemas.openxmlformats.org/officeDocument/2006/relationships/slide" Target="slides/slide7.xml"/><Relationship Id="rId13" Type="http://schemas.openxmlformats.org/officeDocument/2006/relationships/printerSettings" Target="printerSettings/printerSettings1.bin"/><Relationship Id="rId10" Type="http://schemas.openxmlformats.org/officeDocument/2006/relationships/slide" Target="slides/slide9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9" Type="http://schemas.openxmlformats.org/officeDocument/2006/relationships/slide" Target="slides/slide8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paperBackingColor.jpg"/>
          <p:cNvPicPr>
            <a:picLocks noChangeAspect="1"/>
          </p:cNvPicPr>
          <p:nvPr/>
        </p:nvPicPr>
        <p:blipFill>
          <a:blip r:embed="rId2"/>
          <a:srcRect l="469" t="13915"/>
          <a:stretch>
            <a:fillRect/>
          </a:stretch>
        </p:blipFill>
        <p:spPr>
          <a:xfrm>
            <a:off x="1613903" y="699248"/>
            <a:ext cx="5916194" cy="3837694"/>
          </a:xfrm>
          <a:prstGeom prst="rect">
            <a:avLst/>
          </a:prstGeom>
          <a:solidFill>
            <a:srgbClr val="FFFFFF">
              <a:shade val="85000"/>
            </a:srgbClr>
          </a:solidFill>
          <a:ln w="22225" cap="sq">
            <a:solidFill>
              <a:srgbClr val="FDFDFD"/>
            </a:solidFill>
            <a:miter lim="800000"/>
          </a:ln>
          <a:effectLst>
            <a:outerShdw blurRad="57150" dist="37500" dir="7560000" sy="98000" kx="80000" ky="63000" algn="tl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09569" y="1143000"/>
            <a:ext cx="5724862" cy="1846961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6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69" y="2994212"/>
            <a:ext cx="5724862" cy="1007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0"/>
              </a:spcBef>
              <a:buSzPct val="90000"/>
              <a:buFont typeface="Wingdings" pitchFamily="2" charset="2"/>
              <a:buNone/>
              <a:defRPr sz="2000" kern="1200">
                <a:solidFill>
                  <a:schemeClr val="bg2">
                    <a:lumMod val="7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0363" y="1143000"/>
            <a:ext cx="3807662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199" y="605118"/>
            <a:ext cx="3776472" cy="556549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0363" y="2618815"/>
            <a:ext cx="3807662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 descr="pictureCaptionBacking.png"/>
          <p:cNvPicPr>
            <a:picLocks noChangeAspect="1"/>
          </p:cNvPicPr>
          <p:nvPr/>
        </p:nvPicPr>
        <p:blipFill>
          <a:blip r:embed="rId2"/>
          <a:srcRect l="52272" t="8889" r="5152" b="16566"/>
          <a:stretch>
            <a:fillRect/>
          </a:stretch>
        </p:blipFill>
        <p:spPr>
          <a:xfrm>
            <a:off x="4594412" y="663388"/>
            <a:ext cx="3893127" cy="5112327"/>
          </a:xfrm>
          <a:prstGeom prst="rect">
            <a:avLst/>
          </a:prstGeom>
        </p:spPr>
      </p:pic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725487" y="1143000"/>
            <a:ext cx="3792537" cy="1341344"/>
          </a:xfrm>
        </p:spPr>
        <p:txBody>
          <a:bodyPr anchor="b"/>
          <a:lstStyle>
            <a:lvl1pPr algn="ctr">
              <a:defRPr sz="44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725487" y="2618815"/>
            <a:ext cx="3792537" cy="3133164"/>
          </a:xfrm>
        </p:spPr>
        <p:txBody>
          <a:bodyPr>
            <a:normAutofit/>
          </a:bodyPr>
          <a:lstStyle>
            <a:lvl1pPr marL="0" indent="0" algn="ctr">
              <a:spcBef>
                <a:spcPts val="18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29938" y="864971"/>
            <a:ext cx="3422075" cy="47091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487" y="462896"/>
            <a:ext cx="7718425" cy="8280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9" y="1598613"/>
            <a:ext cx="7718424" cy="4572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685801"/>
            <a:ext cx="1066800" cy="54848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25488" y="685757"/>
            <a:ext cx="6437312" cy="548222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hotoBacking-r.png"/>
          <p:cNvPicPr>
            <a:picLocks noChangeAspect="1"/>
          </p:cNvPicPr>
          <p:nvPr/>
        </p:nvPicPr>
        <p:blipFill>
          <a:blip r:embed="rId2"/>
          <a:srcRect l="17353" t="9412" r="17500" b="32353"/>
          <a:stretch>
            <a:fillRect/>
          </a:stretch>
        </p:blipFill>
        <p:spPr>
          <a:xfrm>
            <a:off x="1586753" y="645459"/>
            <a:ext cx="5957047" cy="399377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24600"/>
            <a:ext cx="2895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24600"/>
            <a:ext cx="2133600" cy="273050"/>
          </a:xfrm>
        </p:spPr>
        <p:txBody>
          <a:bodyPr/>
          <a:lstStyle>
            <a:lvl1pPr>
              <a:defRPr sz="14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24435" y="4953000"/>
            <a:ext cx="8095130" cy="857250"/>
          </a:xfrm>
        </p:spPr>
        <p:txBody>
          <a:bodyPr anchor="b" anchorCtr="0">
            <a:noAutofit/>
          </a:bodyPr>
          <a:lstStyle>
            <a:lvl1pPr>
              <a:defRPr sz="54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4435" y="5791200"/>
            <a:ext cx="8095130" cy="5072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1764792" y="804672"/>
            <a:ext cx="5638800" cy="3657600"/>
          </a:xfrm>
        </p:spPr>
        <p:txBody>
          <a:bodyPr/>
          <a:lstStyle>
            <a:lvl1pPr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0818" y="2514600"/>
            <a:ext cx="8162365" cy="914400"/>
          </a:xfrm>
        </p:spPr>
        <p:txBody>
          <a:bodyPr anchor="b" anchorCtr="0"/>
          <a:lstStyle>
            <a:lvl1pPr algn="ctr">
              <a:defRPr sz="5400" b="0" cap="none" baseline="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0818" y="3429000"/>
            <a:ext cx="8162365" cy="70100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800">
                <a:solidFill>
                  <a:schemeClr val="tx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 vert="horz" lIns="91440" tIns="45720" rIns="91440" bIns="45720" rtlCol="0" anchor="ctr"/>
          <a:lstStyle>
            <a:lvl1pPr marL="0" algn="ct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400" kern="120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D5BBC35B-A44B-4119-B8DA-DE9E3DFADA20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3900" y="1598613"/>
            <a:ext cx="3773488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3900" y="2174875"/>
            <a:ext cx="3773488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98613"/>
            <a:ext cx="3776472" cy="427877"/>
          </a:xfrm>
        </p:spPr>
        <p:txBody>
          <a:bodyPr anchor="b">
            <a:normAutofit/>
          </a:bodyPr>
          <a:lstStyle>
            <a:lvl1pPr marL="0" indent="0" algn="ctr">
              <a:spcBef>
                <a:spcPts val="0"/>
              </a:spcBef>
              <a:buNone/>
              <a:defRPr sz="28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776472" cy="3997325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4170"/>
            <a:ext cx="7707406" cy="2231136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458386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sz="half" idx="1"/>
          </p:nvPr>
        </p:nvSpPr>
        <p:spPr>
          <a:xfrm>
            <a:off x="7239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86753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7239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48200" y="3913094"/>
            <a:ext cx="3776472" cy="223221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4" Type="http://schemas.openxmlformats.org/officeDocument/2006/relationships/slideLayout" Target="../slideLayouts/slideLayout14.xml"/><Relationship Id="rId4" Type="http://schemas.openxmlformats.org/officeDocument/2006/relationships/slideLayout" Target="../slideLayouts/slideLayout4.xml"/><Relationship Id="rId7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6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9" Type="http://schemas.openxmlformats.org/officeDocument/2006/relationships/slideLayout" Target="../slideLayouts/slideLayout9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6141" y="314979"/>
            <a:ext cx="769171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/>
              <a:t>Click to edit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6141" y="1586753"/>
            <a:ext cx="7691719" cy="4571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2B0E2CC7-347E-444A-B983-68023FF6A7FF}" type="datetimeFigureOut">
              <a:rPr lang="en-US" smtClean="0"/>
              <a:t>6/8/11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3CC40F96-80ED-2F4D-971E-A670F0830F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  <p:sldLayoutId id="2147483781" r:id="rId13"/>
    <p:sldLayoutId id="2147483782" r:id="rId14"/>
    <p:sldLayoutId id="2147483783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2400"/>
        </a:spcBef>
        <a:buSzPct val="90000"/>
        <a:buFont typeface="Wingdings" pitchFamily="2" charset="2"/>
        <a:buChar char="v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263650" indent="-34925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336550" algn="l" defTabSz="914400" rtl="0" eaLnBrk="1" latinLnBrk="0" hangingPunct="1">
        <a:spcBef>
          <a:spcPts val="12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457200" algn="l" defTabSz="914400" rtl="0" eaLnBrk="1" latinLnBrk="0" hangingPunct="1">
        <a:spcBef>
          <a:spcPts val="1200"/>
        </a:spcBef>
        <a:buSzPct val="90000"/>
        <a:buFont typeface="Wingdings" pitchFamily="2" charset="2"/>
        <a:buChar char="v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Climate Change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do you know? </a:t>
            </a:r>
          </a:p>
          <a:p>
            <a:r>
              <a:rPr lang="en-US" dirty="0" smtClean="0"/>
              <a:t>and what are you going to do about it?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734" y="1204384"/>
            <a:ext cx="8001000" cy="428625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points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>
              <a:spcBef>
                <a:spcPts val="2400"/>
              </a:spcBef>
              <a:buClrTx/>
            </a:pPr>
            <a:r>
              <a:rPr lang="en-US" dirty="0" smtClean="0"/>
              <a:t>Canada produces ~600 000 000 </a:t>
            </a:r>
            <a:r>
              <a:rPr lang="en-US" dirty="0" err="1" smtClean="0"/>
              <a:t>t</a:t>
            </a:r>
            <a:r>
              <a:rPr lang="en-US" dirty="0" smtClean="0"/>
              <a:t> of CO</a:t>
            </a:r>
            <a:r>
              <a:rPr lang="en-US" baseline="-25000" dirty="0" smtClean="0"/>
              <a:t>2</a:t>
            </a:r>
            <a:r>
              <a:rPr lang="en-US" dirty="0" smtClean="0"/>
              <a:t>e</a:t>
            </a:r>
            <a:r>
              <a:rPr lang="en-US" dirty="0" smtClean="0"/>
              <a:t>/</a:t>
            </a:r>
            <a:r>
              <a:rPr lang="en-US" dirty="0" smtClean="0"/>
              <a:t>year (1990)</a:t>
            </a:r>
          </a:p>
          <a:p>
            <a:pPr marL="1143000" lvl="3">
              <a:spcBef>
                <a:spcPts val="2400"/>
              </a:spcBef>
              <a:buFont typeface="Wingdings" charset="2"/>
              <a:buChar char="§"/>
            </a:pPr>
            <a:r>
              <a:rPr lang="en-US" sz="2400" dirty="0" smtClean="0"/>
              <a:t>~20 </a:t>
            </a:r>
            <a:r>
              <a:rPr lang="en-US" sz="2400" dirty="0" err="1" smtClean="0"/>
              <a:t>t</a:t>
            </a:r>
            <a:r>
              <a:rPr lang="en-US" sz="2400" dirty="0" smtClean="0"/>
              <a:t> per person (significant portion is industry)</a:t>
            </a:r>
          </a:p>
          <a:p>
            <a:pPr marL="1143000" lvl="3">
              <a:spcBef>
                <a:spcPts val="2400"/>
              </a:spcBef>
              <a:buFont typeface="Wingdings" charset="2"/>
              <a:buChar char="§"/>
            </a:pPr>
            <a:r>
              <a:rPr lang="en-US" sz="2400" dirty="0" smtClean="0"/>
              <a:t>~5-10 </a:t>
            </a:r>
            <a:r>
              <a:rPr lang="en-US" sz="2400" dirty="0" err="1" smtClean="0"/>
              <a:t>t</a:t>
            </a:r>
            <a:r>
              <a:rPr lang="en-US" sz="2400" dirty="0" smtClean="0"/>
              <a:t> per person for home and lifestyle choices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Climate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 you know about it?</a:t>
            </a:r>
          </a:p>
          <a:p>
            <a:r>
              <a:rPr lang="en-US" dirty="0" smtClean="0"/>
              <a:t>What are the causes?</a:t>
            </a:r>
          </a:p>
          <a:p>
            <a:r>
              <a:rPr lang="en-US" dirty="0" smtClean="0"/>
              <a:t>What are greenhouse gases</a:t>
            </a:r>
            <a:r>
              <a:rPr lang="en-US" dirty="0" smtClean="0"/>
              <a:t>?</a:t>
            </a:r>
          </a:p>
          <a:p>
            <a:r>
              <a:rPr lang="en-US" dirty="0" smtClean="0"/>
              <a:t>What are </a:t>
            </a:r>
            <a:r>
              <a:rPr lang="en-US" dirty="0" smtClean="0"/>
              <a:t>C0</a:t>
            </a:r>
            <a:r>
              <a:rPr lang="en-US" baseline="-25000" dirty="0" smtClean="0"/>
              <a:t>2 </a:t>
            </a:r>
            <a:r>
              <a:rPr lang="en-US" dirty="0" smtClean="0"/>
              <a:t>equivalents?</a:t>
            </a:r>
          </a:p>
          <a:p>
            <a:r>
              <a:rPr lang="en-US" dirty="0" smtClean="0"/>
              <a:t>What can you do to make a difference?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Climate Change?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wrap="square" anchor="ctr"/>
          <a:lstStyle/>
          <a:p>
            <a:pPr indent="0">
              <a:buNone/>
            </a:pPr>
            <a:r>
              <a:rPr lang="en-US" dirty="0" smtClean="0"/>
              <a:t>In a nutshell, climate change occurs when long-term weather patterns are altered — for example, through human activity. Global warming is one measure of climate change, and is a rise in the average global temperature</a:t>
            </a:r>
            <a:r>
              <a:rPr lang="en-US" dirty="0" smtClean="0"/>
              <a:t>.    </a:t>
            </a:r>
          </a:p>
          <a:p>
            <a:pPr algn="r">
              <a:buNone/>
            </a:pPr>
            <a:r>
              <a:rPr lang="en-US" dirty="0" err="1" smtClean="0"/>
              <a:t>davidsuzuki.org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900" dirty="0" smtClean="0"/>
              <a:t>Causes of Climate Change?</a:t>
            </a:r>
            <a:endParaRPr lang="en-US" sz="49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Our atmosphere is like a blanket</a:t>
            </a:r>
          </a:p>
          <a:p>
            <a:r>
              <a:rPr lang="en-US" dirty="0" smtClean="0"/>
              <a:t>Adding greenhouse gases</a:t>
            </a:r>
            <a:r>
              <a:rPr lang="en-US" dirty="0" smtClean="0"/>
              <a:t> makes the blanket thicker</a:t>
            </a:r>
          </a:p>
          <a:p>
            <a:r>
              <a:rPr lang="en-US" dirty="0" smtClean="0"/>
              <a:t>Human Activity</a:t>
            </a:r>
          </a:p>
          <a:p>
            <a:pPr lvl="2"/>
            <a:r>
              <a:rPr lang="en-US" dirty="0" smtClean="0"/>
              <a:t>~32% increase in CO2 since 1900</a:t>
            </a:r>
          </a:p>
          <a:p>
            <a:pPr lvl="2"/>
            <a:r>
              <a:rPr lang="en-US" dirty="0" smtClean="0"/>
              <a:t>Methane - </a:t>
            </a:r>
            <a:r>
              <a:rPr lang="en-US" dirty="0" smtClean="0"/>
              <a:t>CH</a:t>
            </a:r>
            <a:r>
              <a:rPr lang="en-US" baseline="-25000" dirty="0" smtClean="0"/>
              <a:t>4</a:t>
            </a:r>
            <a:r>
              <a:rPr lang="en-US" baseline="-25000" dirty="0" smtClean="0"/>
              <a:t>  </a:t>
            </a:r>
            <a:r>
              <a:rPr lang="en-US" dirty="0" smtClean="0"/>
              <a:t>(25x), Nitrous Oxide - </a:t>
            </a:r>
            <a:r>
              <a:rPr lang="en-US" dirty="0" smtClean="0"/>
              <a:t>N</a:t>
            </a:r>
            <a:r>
              <a:rPr lang="en-US" baseline="-25000" dirty="0" smtClean="0"/>
              <a:t>2</a:t>
            </a:r>
            <a:r>
              <a:rPr lang="en-US" dirty="0" smtClean="0"/>
              <a:t>O </a:t>
            </a:r>
            <a:r>
              <a:rPr lang="en-US" dirty="0" smtClean="0"/>
              <a:t>(300x), +…</a:t>
            </a:r>
          </a:p>
          <a:p>
            <a:pPr lvl="2"/>
            <a:r>
              <a:rPr lang="en-US" dirty="0" smtClean="0"/>
              <a:t>We can consider the overall  effect by considering CO</a:t>
            </a:r>
            <a:r>
              <a:rPr lang="en-US" baseline="-25000" dirty="0" smtClean="0"/>
              <a:t>2</a:t>
            </a:r>
            <a:r>
              <a:rPr lang="en-US" dirty="0" smtClean="0"/>
              <a:t>e</a:t>
            </a:r>
          </a:p>
          <a:p>
            <a:r>
              <a:rPr lang="en-US" dirty="0" smtClean="0"/>
              <a:t>Natural Causes and Variation</a:t>
            </a:r>
          </a:p>
          <a:p>
            <a:pPr lvl="1"/>
            <a:r>
              <a:rPr lang="en-US" dirty="0" smtClean="0"/>
              <a:t>“Levels </a:t>
            </a:r>
            <a:r>
              <a:rPr lang="en-US" dirty="0" smtClean="0"/>
              <a:t>of methane and carbon dioxide are the highest they have been in nearly half a million years</a:t>
            </a:r>
            <a:r>
              <a:rPr lang="en-US" dirty="0" smtClean="0"/>
              <a:t>.”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do?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Become informed</a:t>
            </a:r>
          </a:p>
          <a:p>
            <a:r>
              <a:rPr lang="en-US" dirty="0" smtClean="0"/>
              <a:t>Examine how you contribute to climate change</a:t>
            </a:r>
          </a:p>
          <a:p>
            <a:r>
              <a:rPr lang="en-US" dirty="0" smtClean="0"/>
              <a:t>Can you reduce your carbon footprint?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Transportation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lvl="1">
              <a:spcBef>
                <a:spcPts val="2400"/>
              </a:spcBef>
              <a:buClrTx/>
            </a:pPr>
            <a:r>
              <a:rPr lang="en-US" dirty="0" smtClean="0"/>
              <a:t>Typical car contributes ~5 T of CO</a:t>
            </a:r>
            <a:r>
              <a:rPr lang="en-US" baseline="-25000" dirty="0" smtClean="0"/>
              <a:t>2</a:t>
            </a:r>
            <a:r>
              <a:rPr lang="en-US" dirty="0" smtClean="0"/>
              <a:t>equivalents/year</a:t>
            </a:r>
            <a:endParaRPr lang="en-US" dirty="0" smtClean="0"/>
          </a:p>
          <a:p>
            <a:r>
              <a:rPr lang="en-US" dirty="0" smtClean="0"/>
              <a:t>What portion of that are you responsible for – through your choices?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Shower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L/min shower, input temp, output temp?</a:t>
            </a:r>
          </a:p>
          <a:p>
            <a:r>
              <a:rPr lang="en-US" dirty="0" smtClean="0"/>
              <a:t>0.00116 kW-</a:t>
            </a:r>
            <a:r>
              <a:rPr lang="en-US" dirty="0" err="1" smtClean="0"/>
              <a:t>h</a:t>
            </a:r>
            <a:r>
              <a:rPr lang="en-US" dirty="0" smtClean="0"/>
              <a:t> of electricity to heat 1 L of water 1°C </a:t>
            </a:r>
            <a:endParaRPr lang="en-US" dirty="0" smtClean="0"/>
          </a:p>
          <a:p>
            <a:r>
              <a:rPr lang="en-US" dirty="0" smtClean="0"/>
              <a:t>Estimate 1kW</a:t>
            </a:r>
            <a:r>
              <a:rPr lang="en-US" dirty="0" smtClean="0"/>
              <a:t>-h in Canada is 0.2 kg of CO</a:t>
            </a:r>
            <a:r>
              <a:rPr lang="en-US" baseline="-25000" dirty="0" smtClean="0"/>
              <a:t>2</a:t>
            </a:r>
            <a:r>
              <a:rPr lang="en-US" dirty="0" smtClean="0"/>
              <a:t>e</a:t>
            </a:r>
            <a:r>
              <a:rPr lang="en-US" dirty="0" smtClean="0"/>
              <a:t> </a:t>
            </a:r>
          </a:p>
          <a:p>
            <a:r>
              <a:rPr lang="en-US" dirty="0" smtClean="0"/>
              <a:t>Similar to natural gas emissions for the same amount</a:t>
            </a:r>
          </a:p>
          <a:p>
            <a:r>
              <a:rPr lang="en-US" dirty="0" smtClean="0"/>
              <a:t>R</a:t>
            </a:r>
            <a:r>
              <a:rPr lang="en-US" dirty="0" smtClean="0"/>
              <a:t>ecovery of energy (heat)?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Electronics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Game systems</a:t>
            </a:r>
          </a:p>
          <a:p>
            <a:r>
              <a:rPr lang="en-US" dirty="0" smtClean="0"/>
              <a:t>Computer systems</a:t>
            </a:r>
          </a:p>
          <a:p>
            <a:r>
              <a:rPr lang="en-US" dirty="0" smtClean="0"/>
              <a:t>TV systems</a:t>
            </a:r>
          </a:p>
          <a:p>
            <a:r>
              <a:rPr lang="en-US" dirty="0" smtClean="0"/>
              <a:t>Range from 100-400 watts in use, 1-20 watts standby</a:t>
            </a:r>
          </a:p>
          <a:p>
            <a:r>
              <a:rPr lang="en-US" dirty="0" smtClean="0"/>
              <a:t>Estimate 1kW</a:t>
            </a:r>
            <a:r>
              <a:rPr lang="en-US" dirty="0" smtClean="0"/>
              <a:t>-h in Canada is 0.2 kg of CO</a:t>
            </a:r>
            <a:r>
              <a:rPr lang="en-US" baseline="-25000" dirty="0" smtClean="0"/>
              <a:t>2</a:t>
            </a:r>
            <a:r>
              <a:rPr lang="en-US" dirty="0" smtClean="0"/>
              <a:t>e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</a:t>
            </a:r>
            <a:r>
              <a:rPr lang="en-US" dirty="0" smtClean="0"/>
              <a:t>food system is responsible for 1/3 of global greenhouse </a:t>
            </a:r>
            <a:r>
              <a:rPr lang="en-US" dirty="0" smtClean="0"/>
              <a:t>emissions and about 60% of that is linked to meat production – How?</a:t>
            </a:r>
          </a:p>
          <a:p>
            <a:r>
              <a:rPr lang="en-US" dirty="0" smtClean="0"/>
              <a:t>High impact foods </a:t>
            </a:r>
          </a:p>
          <a:p>
            <a:pPr lvl="1"/>
            <a:r>
              <a:rPr lang="en-US" dirty="0" smtClean="0"/>
              <a:t>(beef, lamb, shrimp, farmed salmon cheese, tofu?) </a:t>
            </a:r>
          </a:p>
          <a:p>
            <a:r>
              <a:rPr lang="en-US" dirty="0" smtClean="0"/>
              <a:t>Medium impact foods?</a:t>
            </a:r>
          </a:p>
          <a:p>
            <a:pPr lvl="1"/>
            <a:r>
              <a:rPr lang="en-US" dirty="0" smtClean="0"/>
              <a:t>(pork, chicken, imported fish, eggs, butter, imported/</a:t>
            </a:r>
            <a:r>
              <a:rPr lang="en-US" dirty="0" err="1" smtClean="0"/>
              <a:t>hh</a:t>
            </a:r>
            <a:r>
              <a:rPr lang="en-US" dirty="0" smtClean="0"/>
              <a:t> fruits and vegetables)</a:t>
            </a:r>
          </a:p>
          <a:p>
            <a:r>
              <a:rPr lang="en-US" dirty="0" smtClean="0"/>
              <a:t>Low impact foods?</a:t>
            </a:r>
          </a:p>
          <a:p>
            <a:pPr lvl="1"/>
            <a:r>
              <a:rPr lang="en-US" dirty="0" smtClean="0"/>
              <a:t>(local fruits and vegetables, wild fish, grains, beans, margarine, milk?)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4" Type="http://schemas.openxmlformats.org/officeDocument/2006/relationships/image" Target="../media/image4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Venture">
  <a:themeElements>
    <a:clrScheme name="Venture">
      <a:dk1>
        <a:sysClr val="windowText" lastClr="000000"/>
      </a:dk1>
      <a:lt1>
        <a:sysClr val="window" lastClr="FFFFFF"/>
      </a:lt1>
      <a:dk2>
        <a:srgbClr val="738450"/>
      </a:dk2>
      <a:lt2>
        <a:srgbClr val="E8E9D1"/>
      </a:lt2>
      <a:accent1>
        <a:srgbClr val="9EB060"/>
      </a:accent1>
      <a:accent2>
        <a:srgbClr val="D09A08"/>
      </a:accent2>
      <a:accent3>
        <a:srgbClr val="F2EC86"/>
      </a:accent3>
      <a:accent4>
        <a:srgbClr val="824F1C"/>
      </a:accent4>
      <a:accent5>
        <a:srgbClr val="511818"/>
      </a:accent5>
      <a:accent6>
        <a:srgbClr val="553876"/>
      </a:accent6>
      <a:hlink>
        <a:srgbClr val="929547"/>
      </a:hlink>
      <a:folHlink>
        <a:srgbClr val="56633C"/>
      </a:folHlink>
    </a:clrScheme>
    <a:fontScheme name="Venture">
      <a:majorFont>
        <a:latin typeface="Calisto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Ventur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fillStyleLst>
      <a:lnStyleLst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76200" dist="25400" dir="13500000">
              <a:srgbClr val="4B4B4B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3">
            <a:duotone>
              <a:schemeClr val="phClr">
                <a:shade val="10000"/>
                <a:alpha val="30000"/>
                <a:satMod val="60000"/>
              </a:schemeClr>
              <a:schemeClr val="phClr">
                <a:tint val="20000"/>
                <a:alpha val="5000"/>
                <a:satMod val="30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30000"/>
                <a:alpha val="50000"/>
                <a:satMod val="150000"/>
              </a:schemeClr>
              <a:schemeClr val="phClr">
                <a:tint val="50000"/>
                <a:alpha val="10000"/>
                <a:satMod val="1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Venture.thmx</Template>
  <TotalTime>153</TotalTime>
  <Words>442</Words>
  <Application>Microsoft Macintosh PowerPoint</Application>
  <PresentationFormat>On-screen Show (4:3)</PresentationFormat>
  <Paragraphs>52</Paragraphs>
  <Slides>11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Venture</vt:lpstr>
      <vt:lpstr>Climate Change</vt:lpstr>
      <vt:lpstr>Climate Change?</vt:lpstr>
      <vt:lpstr>What is Climate Change?</vt:lpstr>
      <vt:lpstr>Causes of Climate Change?</vt:lpstr>
      <vt:lpstr>What can you do? </vt:lpstr>
      <vt:lpstr>Transportation</vt:lpstr>
      <vt:lpstr>Shower </vt:lpstr>
      <vt:lpstr>Electronics</vt:lpstr>
      <vt:lpstr>Food</vt:lpstr>
      <vt:lpstr>Slide 10</vt:lpstr>
      <vt:lpstr>Reference points</vt:lpstr>
    </vt:vector>
  </TitlesOfParts>
  <Company>University of Victoria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Climate Change</dc:title>
  <dc:creator>Tim Pelton</dc:creator>
  <cp:lastModifiedBy>Tim Pelton</cp:lastModifiedBy>
  <cp:revision>4</cp:revision>
  <dcterms:created xsi:type="dcterms:W3CDTF">2011-06-08T07:03:23Z</dcterms:created>
  <dcterms:modified xsi:type="dcterms:W3CDTF">2011-06-08T09:37:02Z</dcterms:modified>
</cp:coreProperties>
</file>